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15"/>
    <p:sldId id="257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68" r:id="rId27"/>
    <p:sldId id="269" r:id="rId28"/>
    <p:sldId id="270" r:id="rId29"/>
    <p:sldId id="271" r:id="rId30"/>
    <p:sldId id="272" r:id="rId31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Hagrid Text" charset="1" panose="00000500000000000000"/>
      <p:regular r:id="rId10"/>
    </p:embeddedFont>
    <p:embeddedFont>
      <p:font typeface="Hagrid Text Bold" charset="1" panose="00000800000000000000"/>
      <p:regular r:id="rId11"/>
    </p:embeddedFont>
    <p:embeddedFont>
      <p:font typeface="Hagrid Text Thin" charset="1" panose="00000200000000000000"/>
      <p:regular r:id="rId12"/>
    </p:embeddedFont>
    <p:embeddedFont>
      <p:font typeface="Hagrid Text Light" charset="1" panose="00000400000000000000"/>
      <p:regular r:id="rId13"/>
    </p:embeddedFont>
    <p:embeddedFont>
      <p:font typeface="Hagrid Text Heavy" charset="1" panose="00000A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slides/slide1.xml" Type="http://schemas.openxmlformats.org/officeDocument/2006/relationships/slide"/><Relationship Id="rId16" Target="slides/slide2.xml" Type="http://schemas.openxmlformats.org/officeDocument/2006/relationships/slide"/><Relationship Id="rId17" Target="slides/slide3.xml" Type="http://schemas.openxmlformats.org/officeDocument/2006/relationships/slide"/><Relationship Id="rId18" Target="slides/slide4.xml" Type="http://schemas.openxmlformats.org/officeDocument/2006/relationships/slide"/><Relationship Id="rId19" Target="slides/slide5.xml" Type="http://schemas.openxmlformats.org/officeDocument/2006/relationships/slide"/><Relationship Id="rId2" Target="presProps.xml" Type="http://schemas.openxmlformats.org/officeDocument/2006/relationships/presProps"/><Relationship Id="rId20" Target="slides/slide6.xml" Type="http://schemas.openxmlformats.org/officeDocument/2006/relationships/slide"/><Relationship Id="rId21" Target="slides/slide7.xml" Type="http://schemas.openxmlformats.org/officeDocument/2006/relationships/slide"/><Relationship Id="rId22" Target="slides/slide8.xml" Type="http://schemas.openxmlformats.org/officeDocument/2006/relationships/slide"/><Relationship Id="rId23" Target="slides/slide9.xml" Type="http://schemas.openxmlformats.org/officeDocument/2006/relationships/slide"/><Relationship Id="rId24" Target="slides/slide10.xml" Type="http://schemas.openxmlformats.org/officeDocument/2006/relationships/slide"/><Relationship Id="rId25" Target="slides/slide11.xml" Type="http://schemas.openxmlformats.org/officeDocument/2006/relationships/slide"/><Relationship Id="rId26" Target="slides/slide12.xml" Type="http://schemas.openxmlformats.org/officeDocument/2006/relationships/slide"/><Relationship Id="rId27" Target="slides/slide13.xml" Type="http://schemas.openxmlformats.org/officeDocument/2006/relationships/slide"/><Relationship Id="rId28" Target="slides/slide14.xml" Type="http://schemas.openxmlformats.org/officeDocument/2006/relationships/slide"/><Relationship Id="rId29" Target="slides/slide15.xml" Type="http://schemas.openxmlformats.org/officeDocument/2006/relationships/slide"/><Relationship Id="rId3" Target="viewProps.xml" Type="http://schemas.openxmlformats.org/officeDocument/2006/relationships/viewProps"/><Relationship Id="rId30" Target="slides/slide16.xml" Type="http://schemas.openxmlformats.org/officeDocument/2006/relationships/slide"/><Relationship Id="rId31" Target="slides/slide17.xml" Type="http://schemas.openxmlformats.org/officeDocument/2006/relationships/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https://ori.musin.de" TargetMode="External" Type="http://schemas.openxmlformats.org/officeDocument/2006/relationships/hyperlink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7.jpe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https://ori.musin.de" TargetMode="External" Type="http://schemas.openxmlformats.org/officeDocument/2006/relationships/hyperlink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https://ori.musin.de" TargetMode="External" Type="http://schemas.openxmlformats.org/officeDocument/2006/relationships/hyperlink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https://ori.musin.de" TargetMode="External" Type="http://schemas.openxmlformats.org/officeDocument/2006/relationships/hyperlink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Relationship Id="rId5" Target="https://ori.musin.de" TargetMode="External" Type="http://schemas.openxmlformats.org/officeDocument/2006/relationships/hyperlink"/><Relationship Id="rId6" Target="http://www.muenchen.de/bildungsberatung" TargetMode="External" Type="http://schemas.openxmlformats.org/officeDocument/2006/relationships/hyperlink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ori.musin.de" TargetMode="External" Type="http://schemas.openxmlformats.org/officeDocument/2006/relationships/hyperlink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20.png" Type="http://schemas.openxmlformats.org/officeDocument/2006/relationships/image"/><Relationship Id="rId5" Target="https://ori.musin.de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1020561" y="2452516"/>
          <a:ext cx="386358" cy="5362575"/>
        </p:xfrm>
        <a:graphic>
          <a:graphicData uri="http://schemas.openxmlformats.org/drawingml/2006/table">
            <a:tbl>
              <a:tblPr/>
              <a:tblGrid>
                <a:gridCol w="278807"/>
              </a:tblGrid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13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12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11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10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9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8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7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6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5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4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3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2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name="Group 6" id="6"/>
          <p:cNvGrpSpPr/>
          <p:nvPr/>
        </p:nvGrpSpPr>
        <p:grpSpPr>
          <a:xfrm rot="0">
            <a:off x="1406919" y="2471909"/>
            <a:ext cx="9045845" cy="5343182"/>
            <a:chOff x="0" y="0"/>
            <a:chExt cx="12061127" cy="7124242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4887720"/>
              <a:ext cx="12061127" cy="2236523"/>
              <a:chOff x="0" y="0"/>
              <a:chExt cx="2382445" cy="441782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382445" cy="441782"/>
              </a:xfrm>
              <a:custGeom>
                <a:avLst/>
                <a:gdLst/>
                <a:ahLst/>
                <a:cxnLst/>
                <a:rect r="r" b="b" t="t" l="l"/>
                <a:pathLst>
                  <a:path h="441782" w="2382445">
                    <a:moveTo>
                      <a:pt x="0" y="0"/>
                    </a:moveTo>
                    <a:lnTo>
                      <a:pt x="2382445" y="0"/>
                    </a:lnTo>
                    <a:lnTo>
                      <a:pt x="2382445" y="441782"/>
                    </a:lnTo>
                    <a:lnTo>
                      <a:pt x="0" y="441782"/>
                    </a:lnTo>
                    <a:close/>
                  </a:path>
                </a:pathLst>
              </a:custGeom>
              <a:solidFill>
                <a:srgbClr val="A6A6A6"/>
              </a:solidFill>
              <a:ln w="38100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47625"/>
                <a:ext cx="2382445" cy="48940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520"/>
                  </a:lnSpc>
                </a:pPr>
                <a:r>
                  <a:rPr lang="en-US" sz="1800">
                    <a:solidFill>
                      <a:srgbClr val="FFFFFF"/>
                    </a:solidFill>
                    <a:latin typeface="Hagrid Text Bold"/>
                  </a:rPr>
                  <a:t>Grundschule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63500" y="0"/>
              <a:ext cx="2980357" cy="4913577"/>
              <a:chOff x="0" y="0"/>
              <a:chExt cx="588712" cy="970583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588712" cy="970583"/>
              </a:xfrm>
              <a:custGeom>
                <a:avLst/>
                <a:gdLst/>
                <a:ahLst/>
                <a:cxnLst/>
                <a:rect r="r" b="b" t="t" l="l"/>
                <a:pathLst>
                  <a:path h="970583" w="588712">
                    <a:moveTo>
                      <a:pt x="0" y="0"/>
                    </a:moveTo>
                    <a:lnTo>
                      <a:pt x="588712" y="0"/>
                    </a:lnTo>
                    <a:lnTo>
                      <a:pt x="588712" y="970583"/>
                    </a:lnTo>
                    <a:lnTo>
                      <a:pt x="0" y="970583"/>
                    </a:lnTo>
                    <a:close/>
                  </a:path>
                </a:pathLst>
              </a:custGeom>
              <a:solidFill>
                <a:srgbClr val="A6A6A6">
                  <a:alpha val="29804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47625"/>
                <a:ext cx="588712" cy="101820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520"/>
                  </a:lnSpc>
                </a:pPr>
                <a:r>
                  <a:rPr lang="en-US" sz="1800">
                    <a:solidFill>
                      <a:srgbClr val="FFFFFF">
                        <a:alpha val="29804"/>
                      </a:srgbClr>
                    </a:solidFill>
                    <a:latin typeface="Hagrid Text Bold"/>
                  </a:rPr>
                  <a:t>Gymnasium</a:t>
                </a: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0">
              <a:off x="3062907" y="1612104"/>
              <a:ext cx="2980357" cy="3301474"/>
              <a:chOff x="0" y="0"/>
              <a:chExt cx="588712" cy="652143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588712" cy="652143"/>
              </a:xfrm>
              <a:custGeom>
                <a:avLst/>
                <a:gdLst/>
                <a:ahLst/>
                <a:cxnLst/>
                <a:rect r="r" b="b" t="t" l="l"/>
                <a:pathLst>
                  <a:path h="652143" w="588712">
                    <a:moveTo>
                      <a:pt x="0" y="0"/>
                    </a:moveTo>
                    <a:lnTo>
                      <a:pt x="588712" y="0"/>
                    </a:lnTo>
                    <a:lnTo>
                      <a:pt x="588712" y="652143"/>
                    </a:lnTo>
                    <a:lnTo>
                      <a:pt x="0" y="652143"/>
                    </a:lnTo>
                    <a:close/>
                  </a:path>
                </a:pathLst>
              </a:custGeom>
              <a:solidFill>
                <a:srgbClr val="A6A6A6">
                  <a:alpha val="29804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47625"/>
                <a:ext cx="588712" cy="6997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520"/>
                  </a:lnSpc>
                </a:pPr>
                <a:r>
                  <a:rPr lang="en-US" sz="1800">
                    <a:solidFill>
                      <a:srgbClr val="FFFFFF">
                        <a:alpha val="29804"/>
                      </a:srgbClr>
                    </a:solidFill>
                    <a:latin typeface="Hagrid Text Bold"/>
                  </a:rPr>
                  <a:t>Realschule</a:t>
                </a:r>
              </a:p>
            </p:txBody>
          </p:sp>
        </p:grpSp>
        <p:grpSp>
          <p:nvGrpSpPr>
            <p:cNvPr name="Group 16" id="16"/>
            <p:cNvGrpSpPr/>
            <p:nvPr/>
          </p:nvGrpSpPr>
          <p:grpSpPr>
            <a:xfrm rot="0">
              <a:off x="6062313" y="1612104"/>
              <a:ext cx="2980357" cy="3301474"/>
              <a:chOff x="0" y="0"/>
              <a:chExt cx="588712" cy="652143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588712" cy="652143"/>
              </a:xfrm>
              <a:custGeom>
                <a:avLst/>
                <a:gdLst/>
                <a:ahLst/>
                <a:cxnLst/>
                <a:rect r="r" b="b" t="t" l="l"/>
                <a:pathLst>
                  <a:path h="652143" w="588712">
                    <a:moveTo>
                      <a:pt x="0" y="0"/>
                    </a:moveTo>
                    <a:lnTo>
                      <a:pt x="588712" y="0"/>
                    </a:lnTo>
                    <a:lnTo>
                      <a:pt x="588712" y="652143"/>
                    </a:lnTo>
                    <a:lnTo>
                      <a:pt x="0" y="652143"/>
                    </a:lnTo>
                    <a:close/>
                  </a:path>
                </a:pathLst>
              </a:custGeom>
              <a:solidFill>
                <a:srgbClr val="A6A6A6">
                  <a:alpha val="29804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47625"/>
                <a:ext cx="588712" cy="6997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520"/>
                  </a:lnSpc>
                </a:pPr>
                <a:r>
                  <a:rPr lang="en-US" sz="1800">
                    <a:solidFill>
                      <a:srgbClr val="FFFFFF">
                        <a:alpha val="29804"/>
                      </a:srgbClr>
                    </a:solidFill>
                    <a:latin typeface="Hagrid Text Bold"/>
                  </a:rPr>
                  <a:t>M-Zug</a:t>
                </a:r>
              </a:p>
            </p:txBody>
          </p:sp>
        </p:grpSp>
        <p:grpSp>
          <p:nvGrpSpPr>
            <p:cNvPr name="Group 19" id="19"/>
            <p:cNvGrpSpPr/>
            <p:nvPr/>
          </p:nvGrpSpPr>
          <p:grpSpPr>
            <a:xfrm rot="0">
              <a:off x="9068070" y="2316174"/>
              <a:ext cx="2980357" cy="2571546"/>
              <a:chOff x="0" y="0"/>
              <a:chExt cx="588712" cy="507960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588712" cy="507960"/>
              </a:xfrm>
              <a:custGeom>
                <a:avLst/>
                <a:gdLst/>
                <a:ahLst/>
                <a:cxnLst/>
                <a:rect r="r" b="b" t="t" l="l"/>
                <a:pathLst>
                  <a:path h="507960" w="588712">
                    <a:moveTo>
                      <a:pt x="0" y="0"/>
                    </a:moveTo>
                    <a:lnTo>
                      <a:pt x="588712" y="0"/>
                    </a:lnTo>
                    <a:lnTo>
                      <a:pt x="588712" y="507960"/>
                    </a:lnTo>
                    <a:lnTo>
                      <a:pt x="0" y="507960"/>
                    </a:lnTo>
                    <a:close/>
                  </a:path>
                </a:pathLst>
              </a:custGeom>
              <a:solidFill>
                <a:srgbClr val="A6A6A6">
                  <a:alpha val="29804"/>
                </a:srgbClr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47625"/>
                <a:ext cx="588712" cy="55558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520"/>
                  </a:lnSpc>
                </a:pPr>
                <a:r>
                  <a:rPr lang="en-US" sz="1800">
                    <a:solidFill>
                      <a:srgbClr val="FFFFFF">
                        <a:alpha val="29804"/>
                      </a:srgbClr>
                    </a:solidFill>
                    <a:latin typeface="Hagrid Text Bold"/>
                  </a:rPr>
                  <a:t>Mittelschule</a:t>
                </a:r>
              </a:p>
            </p:txBody>
          </p:sp>
        </p:grpSp>
      </p:grpSp>
      <p:sp>
        <p:nvSpPr>
          <p:cNvPr name="Freeform 22" id="22"/>
          <p:cNvSpPr/>
          <p:nvPr/>
        </p:nvSpPr>
        <p:spPr>
          <a:xfrm flipH="false" flipV="false" rot="0">
            <a:off x="2910756" y="1832242"/>
            <a:ext cx="4545091" cy="4039449"/>
          </a:xfrm>
          <a:custGeom>
            <a:avLst/>
            <a:gdLst/>
            <a:ahLst/>
            <a:cxnLst/>
            <a:rect r="r" b="b" t="t" l="l"/>
            <a:pathLst>
              <a:path h="4039449" w="4545091">
                <a:moveTo>
                  <a:pt x="0" y="0"/>
                </a:moveTo>
                <a:lnTo>
                  <a:pt x="4545091" y="0"/>
                </a:lnTo>
                <a:lnTo>
                  <a:pt x="4545091" y="4039449"/>
                </a:lnTo>
                <a:lnTo>
                  <a:pt x="0" y="40394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3028143" y="3700291"/>
            <a:ext cx="4231157" cy="4114800"/>
          </a:xfrm>
          <a:custGeom>
            <a:avLst/>
            <a:gdLst/>
            <a:ahLst/>
            <a:cxnLst/>
            <a:rect r="r" b="b" t="t" l="l"/>
            <a:pathLst>
              <a:path h="4114800" w="4231157">
                <a:moveTo>
                  <a:pt x="0" y="0"/>
                </a:moveTo>
                <a:lnTo>
                  <a:pt x="4231157" y="0"/>
                </a:lnTo>
                <a:lnTo>
                  <a:pt x="423115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8" tooltip="https://ori.musin.de"/>
              </a:rPr>
              <a:t>ori.musin.de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028700" y="363220"/>
            <a:ext cx="6217444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Wohin führt der Weg?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2693492" y="2666511"/>
            <a:ext cx="5139131" cy="490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A4A8A8"/>
                </a:solidFill>
                <a:latin typeface="Hagrid Text"/>
              </a:rPr>
              <a:t>Entscheidung jetzt !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385821" y="1178139"/>
            <a:ext cx="9605686" cy="7022858"/>
            <a:chOff x="0" y="0"/>
            <a:chExt cx="12807581" cy="93638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807581" cy="8965306"/>
            </a:xfrm>
            <a:custGeom>
              <a:avLst/>
              <a:gdLst/>
              <a:ahLst/>
              <a:cxnLst/>
              <a:rect r="r" b="b" t="t" l="l"/>
              <a:pathLst>
                <a:path h="8965306" w="12807581">
                  <a:moveTo>
                    <a:pt x="0" y="0"/>
                  </a:moveTo>
                  <a:lnTo>
                    <a:pt x="12807581" y="0"/>
                  </a:lnTo>
                  <a:lnTo>
                    <a:pt x="12807581" y="8965306"/>
                  </a:lnTo>
                  <a:lnTo>
                    <a:pt x="0" y="89653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4584446" y="6956189"/>
              <a:ext cx="623849" cy="623849"/>
            </a:xfrm>
            <a:custGeom>
              <a:avLst/>
              <a:gdLst/>
              <a:ahLst/>
              <a:cxnLst/>
              <a:rect r="r" b="b" t="t" l="l"/>
              <a:pathLst>
                <a:path h="623849" w="623849">
                  <a:moveTo>
                    <a:pt x="0" y="0"/>
                  </a:moveTo>
                  <a:lnTo>
                    <a:pt x="623849" y="0"/>
                  </a:lnTo>
                  <a:lnTo>
                    <a:pt x="623849" y="623849"/>
                  </a:lnTo>
                  <a:lnTo>
                    <a:pt x="0" y="6238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3314559" y="7609581"/>
              <a:ext cx="792559" cy="13557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400"/>
                </a:lnSpc>
                <a:spcBef>
                  <a:spcPct val="0"/>
                </a:spcBef>
              </a:pPr>
              <a:r>
                <a:rPr lang="en-US" sz="6000">
                  <a:solidFill>
                    <a:srgbClr val="004AAD"/>
                  </a:solidFill>
                  <a:latin typeface="Hagrid Text Bold"/>
                </a:rPr>
                <a:t>U</a:t>
              </a:r>
            </a:p>
          </p:txBody>
        </p:sp>
        <p:sp>
          <p:nvSpPr>
            <p:cNvPr name="Freeform 9" id="9"/>
            <p:cNvSpPr/>
            <p:nvPr/>
          </p:nvSpPr>
          <p:spPr>
            <a:xfrm flipH="false" flipV="false" rot="0">
              <a:off x="8456965" y="6835626"/>
              <a:ext cx="623849" cy="623849"/>
            </a:xfrm>
            <a:custGeom>
              <a:avLst/>
              <a:gdLst/>
              <a:ahLst/>
              <a:cxnLst/>
              <a:rect r="r" b="b" t="t" l="l"/>
              <a:pathLst>
                <a:path h="623849" w="623849">
                  <a:moveTo>
                    <a:pt x="0" y="0"/>
                  </a:moveTo>
                  <a:lnTo>
                    <a:pt x="623849" y="0"/>
                  </a:lnTo>
                  <a:lnTo>
                    <a:pt x="623849" y="623849"/>
                  </a:lnTo>
                  <a:lnTo>
                    <a:pt x="0" y="6238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4896370" y="8037432"/>
              <a:ext cx="623849" cy="623849"/>
            </a:xfrm>
            <a:custGeom>
              <a:avLst/>
              <a:gdLst/>
              <a:ahLst/>
              <a:cxnLst/>
              <a:rect r="r" b="b" t="t" l="l"/>
              <a:pathLst>
                <a:path h="623849" w="623849">
                  <a:moveTo>
                    <a:pt x="0" y="0"/>
                  </a:moveTo>
                  <a:lnTo>
                    <a:pt x="623849" y="0"/>
                  </a:lnTo>
                  <a:lnTo>
                    <a:pt x="623849" y="623849"/>
                  </a:lnTo>
                  <a:lnTo>
                    <a:pt x="0" y="6238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1286927" y="7908211"/>
              <a:ext cx="623849" cy="623849"/>
            </a:xfrm>
            <a:custGeom>
              <a:avLst/>
              <a:gdLst/>
              <a:ahLst/>
              <a:cxnLst/>
              <a:rect r="r" b="b" t="t" l="l"/>
              <a:pathLst>
                <a:path h="623849" w="623849">
                  <a:moveTo>
                    <a:pt x="0" y="0"/>
                  </a:moveTo>
                  <a:lnTo>
                    <a:pt x="623849" y="0"/>
                  </a:lnTo>
                  <a:lnTo>
                    <a:pt x="623849" y="623849"/>
                  </a:lnTo>
                  <a:lnTo>
                    <a:pt x="0" y="6238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2362389" y="8739961"/>
              <a:ext cx="623849" cy="623849"/>
            </a:xfrm>
            <a:custGeom>
              <a:avLst/>
              <a:gdLst/>
              <a:ahLst/>
              <a:cxnLst/>
              <a:rect r="r" b="b" t="t" l="l"/>
              <a:pathLst>
                <a:path h="623849" w="623849">
                  <a:moveTo>
                    <a:pt x="0" y="0"/>
                  </a:moveTo>
                  <a:lnTo>
                    <a:pt x="623849" y="0"/>
                  </a:lnTo>
                  <a:lnTo>
                    <a:pt x="623849" y="623849"/>
                  </a:lnTo>
                  <a:lnTo>
                    <a:pt x="0" y="6238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483269" y="8739961"/>
              <a:ext cx="623849" cy="623849"/>
            </a:xfrm>
            <a:custGeom>
              <a:avLst/>
              <a:gdLst/>
              <a:ahLst/>
              <a:cxnLst/>
              <a:rect r="r" b="b" t="t" l="l"/>
              <a:pathLst>
                <a:path h="623849" w="623849">
                  <a:moveTo>
                    <a:pt x="0" y="0"/>
                  </a:moveTo>
                  <a:lnTo>
                    <a:pt x="623849" y="0"/>
                  </a:lnTo>
                  <a:lnTo>
                    <a:pt x="623849" y="623849"/>
                  </a:lnTo>
                  <a:lnTo>
                    <a:pt x="0" y="6238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5964502" y="4525095"/>
            <a:ext cx="1106215" cy="984902"/>
            <a:chOff x="0" y="0"/>
            <a:chExt cx="291349" cy="25939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91349" cy="259398"/>
            </a:xfrm>
            <a:custGeom>
              <a:avLst/>
              <a:gdLst/>
              <a:ahLst/>
              <a:cxnLst/>
              <a:rect r="r" b="b" t="t" l="l"/>
              <a:pathLst>
                <a:path h="259398" w="291349">
                  <a:moveTo>
                    <a:pt x="0" y="0"/>
                  </a:moveTo>
                  <a:lnTo>
                    <a:pt x="291349" y="0"/>
                  </a:lnTo>
                  <a:lnTo>
                    <a:pt x="291349" y="259398"/>
                  </a:lnTo>
                  <a:lnTo>
                    <a:pt x="0" y="259398"/>
                  </a:lnTo>
                  <a:close/>
                </a:path>
              </a:pathLst>
            </a:custGeom>
            <a:solidFill>
              <a:srgbClr val="DEE1DE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291349" cy="307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7" tooltip="https://ori.musin.de"/>
              </a:rPr>
              <a:t>ori.musin.de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00645" y="363220"/>
            <a:ext cx="9152037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Der Weg zur Orientierungsstufe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273204" y="6389650"/>
            <a:ext cx="7559418" cy="1490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</a:pPr>
            <a:r>
              <a:rPr lang="en-US" sz="2799">
                <a:solidFill>
                  <a:srgbClr val="A4A8A8"/>
                </a:solidFill>
                <a:latin typeface="Hagrid Text Bold"/>
              </a:rPr>
              <a:t>ÖPNV-Anbindung:</a:t>
            </a:r>
          </a:p>
          <a:p>
            <a:pPr>
              <a:lnSpc>
                <a:spcPts val="3919"/>
              </a:lnSpc>
            </a:pPr>
            <a:r>
              <a:rPr lang="en-US" sz="2799">
                <a:solidFill>
                  <a:srgbClr val="A4A8A8"/>
                </a:solidFill>
                <a:latin typeface="Hagrid Text"/>
              </a:rPr>
              <a:t>U-Bahnlinien: U5, U7, U8 </a:t>
            </a:r>
          </a:p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A4A8A8"/>
                </a:solidFill>
                <a:latin typeface="Hagrid Text"/>
              </a:rPr>
              <a:t>Buslinien: </a:t>
            </a:r>
            <a:r>
              <a:rPr lang="en-US" sz="2799">
                <a:solidFill>
                  <a:srgbClr val="A4A8A8"/>
                </a:solidFill>
                <a:latin typeface="Hagrid Text"/>
              </a:rPr>
              <a:t>139, 192, 197, 199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106343" y="1111464"/>
            <a:ext cx="7893141" cy="2976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</a:pPr>
            <a:r>
              <a:rPr lang="en-US" sz="2799">
                <a:solidFill>
                  <a:srgbClr val="A4A8A8"/>
                </a:solidFill>
                <a:latin typeface="Hagrid Text Bold"/>
              </a:rPr>
              <a:t>Schulzentrum an der Quiddestraße 4</a:t>
            </a:r>
          </a:p>
          <a:p>
            <a:pPr>
              <a:lnSpc>
                <a:spcPts val="3919"/>
              </a:lnSpc>
            </a:pPr>
          </a:p>
          <a:p>
            <a:pPr>
              <a:lnSpc>
                <a:spcPts val="3919"/>
              </a:lnSpc>
            </a:pPr>
            <a:r>
              <a:rPr lang="en-US" sz="2799">
                <a:solidFill>
                  <a:srgbClr val="C25A64"/>
                </a:solidFill>
                <a:latin typeface="Hagrid Text"/>
              </a:rPr>
              <a:t>Städt. Schulartunabhängige Orientierungsstufe</a:t>
            </a:r>
          </a:p>
          <a:p>
            <a:pPr>
              <a:lnSpc>
                <a:spcPts val="3919"/>
              </a:lnSpc>
            </a:pPr>
            <a:r>
              <a:rPr lang="en-US" sz="2799">
                <a:solidFill>
                  <a:srgbClr val="A4A8A8"/>
                </a:solidFill>
                <a:latin typeface="Hagrid Text"/>
              </a:rPr>
              <a:t>Städt. Werner-von-Siemens-Realschule</a:t>
            </a:r>
          </a:p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A4A8A8"/>
                </a:solidFill>
                <a:latin typeface="Hagrid Text"/>
              </a:rPr>
              <a:t>Städt. Werner-von-Siemens-Gymnasium</a:t>
            </a:r>
          </a:p>
        </p:txBody>
      </p:sp>
      <p:sp>
        <p:nvSpPr>
          <p:cNvPr name="TextBox 22" id="22"/>
          <p:cNvSpPr txBox="true"/>
          <p:nvPr/>
        </p:nvSpPr>
        <p:spPr>
          <a:xfrm rot="4991633">
            <a:off x="5513625" y="4963620"/>
            <a:ext cx="2055239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  <a:spcBef>
                <a:spcPct val="0"/>
              </a:spcBef>
            </a:pPr>
            <a:r>
              <a:rPr lang="en-US" sz="1800">
                <a:solidFill>
                  <a:srgbClr val="C25A64"/>
                </a:solidFill>
                <a:latin typeface="Hagrid Text Bold"/>
              </a:rPr>
              <a:t>Schulzentrum</a:t>
            </a:r>
          </a:p>
        </p:txBody>
      </p:sp>
      <p:sp>
        <p:nvSpPr>
          <p:cNvPr name="TextBox 23" id="23"/>
          <p:cNvSpPr txBox="true"/>
          <p:nvPr/>
        </p:nvSpPr>
        <p:spPr>
          <a:xfrm rot="-78779">
            <a:off x="4653156" y="5832480"/>
            <a:ext cx="1070183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  <a:spcBef>
                <a:spcPct val="0"/>
              </a:spcBef>
            </a:pPr>
            <a:r>
              <a:rPr lang="en-US" sz="1800">
                <a:solidFill>
                  <a:srgbClr val="C25A64"/>
                </a:solidFill>
                <a:latin typeface="Hagrid Text Bold"/>
              </a:rPr>
              <a:t>Mensa</a:t>
            </a:r>
          </a:p>
        </p:txBody>
      </p:sp>
      <p:sp>
        <p:nvSpPr>
          <p:cNvPr name="TextBox 24" id="24"/>
          <p:cNvSpPr txBox="true"/>
          <p:nvPr/>
        </p:nvSpPr>
        <p:spPr>
          <a:xfrm rot="-78779">
            <a:off x="4082197" y="4057647"/>
            <a:ext cx="1480282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  <a:spcBef>
                <a:spcPct val="0"/>
              </a:spcBef>
            </a:pPr>
            <a:r>
              <a:rPr lang="en-US" sz="1800">
                <a:solidFill>
                  <a:srgbClr val="C25A64"/>
                </a:solidFill>
                <a:latin typeface="Hagrid Text Bold"/>
              </a:rPr>
              <a:t>Turnhallen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1020561" y="2452516"/>
          <a:ext cx="386358" cy="5362575"/>
        </p:xfrm>
        <a:graphic>
          <a:graphicData uri="http://schemas.openxmlformats.org/drawingml/2006/table">
            <a:tbl>
              <a:tblPr/>
              <a:tblGrid>
                <a:gridCol w="278807"/>
              </a:tblGrid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13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12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11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10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9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8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7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C25A64"/>
                          </a:solidFill>
                          <a:latin typeface="Hagrid Text Bold"/>
                        </a:rPr>
                        <a:t>6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C25A64"/>
                          </a:solidFill>
                          <a:latin typeface="Hagrid Text Bold"/>
                        </a:rPr>
                        <a:t>5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4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C25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3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2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1199">
                          <a:solidFill>
                            <a:srgbClr val="000000"/>
                          </a:solidFill>
                          <a:latin typeface="Hagrid Text Bold"/>
                        </a:rPr>
                        <a:t>1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name="Group 6" id="6"/>
          <p:cNvGrpSpPr/>
          <p:nvPr/>
        </p:nvGrpSpPr>
        <p:grpSpPr>
          <a:xfrm rot="0">
            <a:off x="1406919" y="6137699"/>
            <a:ext cx="11381571" cy="1677392"/>
            <a:chOff x="0" y="0"/>
            <a:chExt cx="2997615" cy="44178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97615" cy="441782"/>
            </a:xfrm>
            <a:custGeom>
              <a:avLst/>
              <a:gdLst/>
              <a:ahLst/>
              <a:cxnLst/>
              <a:rect r="r" b="b" t="t" l="l"/>
              <a:pathLst>
                <a:path h="441782" w="2997615">
                  <a:moveTo>
                    <a:pt x="0" y="0"/>
                  </a:moveTo>
                  <a:lnTo>
                    <a:pt x="2997615" y="0"/>
                  </a:lnTo>
                  <a:lnTo>
                    <a:pt x="2997615" y="441782"/>
                  </a:lnTo>
                  <a:lnTo>
                    <a:pt x="0" y="441782"/>
                  </a:lnTo>
                  <a:close/>
                </a:path>
              </a:pathLst>
            </a:custGeom>
            <a:solidFill>
              <a:srgbClr val="A6A6A6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2997615" cy="4894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FFFFFF"/>
                  </a:solidFill>
                  <a:latin typeface="Hagrid Text Bold"/>
                </a:rPr>
                <a:t>Grundschule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454544" y="2471909"/>
            <a:ext cx="2235268" cy="3685183"/>
            <a:chOff x="0" y="0"/>
            <a:chExt cx="588712" cy="9705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88712" cy="970583"/>
            </a:xfrm>
            <a:custGeom>
              <a:avLst/>
              <a:gdLst/>
              <a:ahLst/>
              <a:cxnLst/>
              <a:rect r="r" b="b" t="t" l="l"/>
              <a:pathLst>
                <a:path h="970583" w="588712">
                  <a:moveTo>
                    <a:pt x="0" y="0"/>
                  </a:moveTo>
                  <a:lnTo>
                    <a:pt x="588712" y="0"/>
                  </a:lnTo>
                  <a:lnTo>
                    <a:pt x="588712" y="970583"/>
                  </a:lnTo>
                  <a:lnTo>
                    <a:pt x="0" y="970583"/>
                  </a:lnTo>
                  <a:close/>
                </a:path>
              </a:pathLst>
            </a:custGeom>
            <a:solidFill>
              <a:srgbClr val="A6A6A6">
                <a:alpha val="2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588712" cy="1018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FFFFFF">
                      <a:alpha val="29804"/>
                    </a:srgbClr>
                  </a:solidFill>
                  <a:latin typeface="Hagrid Text Bold"/>
                </a:rPr>
                <a:t>Gymnasium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3704099" y="3680987"/>
            <a:ext cx="2235268" cy="2476105"/>
            <a:chOff x="0" y="0"/>
            <a:chExt cx="588712" cy="65214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88712" cy="652143"/>
            </a:xfrm>
            <a:custGeom>
              <a:avLst/>
              <a:gdLst/>
              <a:ahLst/>
              <a:cxnLst/>
              <a:rect r="r" b="b" t="t" l="l"/>
              <a:pathLst>
                <a:path h="652143" w="588712">
                  <a:moveTo>
                    <a:pt x="0" y="0"/>
                  </a:moveTo>
                  <a:lnTo>
                    <a:pt x="588712" y="0"/>
                  </a:lnTo>
                  <a:lnTo>
                    <a:pt x="588712" y="652143"/>
                  </a:lnTo>
                  <a:lnTo>
                    <a:pt x="0" y="652143"/>
                  </a:lnTo>
                  <a:close/>
                </a:path>
              </a:pathLst>
            </a:custGeom>
            <a:solidFill>
              <a:srgbClr val="A6A6A6">
                <a:alpha val="2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588712" cy="6997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FFFFFF">
                      <a:alpha val="29804"/>
                    </a:srgbClr>
                  </a:solidFill>
                  <a:latin typeface="Hagrid Text Bold"/>
                </a:rPr>
                <a:t>Realschule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8260359" y="3690512"/>
            <a:ext cx="2235268" cy="2476105"/>
            <a:chOff x="0" y="0"/>
            <a:chExt cx="588712" cy="652143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88712" cy="652143"/>
            </a:xfrm>
            <a:custGeom>
              <a:avLst/>
              <a:gdLst/>
              <a:ahLst/>
              <a:cxnLst/>
              <a:rect r="r" b="b" t="t" l="l"/>
              <a:pathLst>
                <a:path h="652143" w="588712">
                  <a:moveTo>
                    <a:pt x="0" y="0"/>
                  </a:moveTo>
                  <a:lnTo>
                    <a:pt x="588712" y="0"/>
                  </a:lnTo>
                  <a:lnTo>
                    <a:pt x="588712" y="652143"/>
                  </a:lnTo>
                  <a:lnTo>
                    <a:pt x="0" y="652143"/>
                  </a:lnTo>
                  <a:close/>
                </a:path>
              </a:pathLst>
            </a:custGeom>
            <a:solidFill>
              <a:srgbClr val="A6A6A6">
                <a:alpha val="2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588712" cy="6997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FFFFFF">
                      <a:alpha val="29804"/>
                    </a:srgbClr>
                  </a:solidFill>
                  <a:latin typeface="Hagrid Text Bold"/>
                </a:rPr>
                <a:t>M-Zug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0533727" y="4276401"/>
            <a:ext cx="2235268" cy="1528705"/>
            <a:chOff x="0" y="0"/>
            <a:chExt cx="588712" cy="402622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588712" cy="402622"/>
            </a:xfrm>
            <a:custGeom>
              <a:avLst/>
              <a:gdLst/>
              <a:ahLst/>
              <a:cxnLst/>
              <a:rect r="r" b="b" t="t" l="l"/>
              <a:pathLst>
                <a:path h="402622" w="588712">
                  <a:moveTo>
                    <a:pt x="0" y="0"/>
                  </a:moveTo>
                  <a:lnTo>
                    <a:pt x="588712" y="0"/>
                  </a:lnTo>
                  <a:lnTo>
                    <a:pt x="588712" y="402622"/>
                  </a:lnTo>
                  <a:lnTo>
                    <a:pt x="0" y="402622"/>
                  </a:lnTo>
                  <a:close/>
                </a:path>
              </a:pathLst>
            </a:custGeom>
            <a:solidFill>
              <a:srgbClr val="A6A6A6">
                <a:alpha val="2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47625"/>
              <a:ext cx="588712" cy="45024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FFFFFF">
                      <a:alpha val="29804"/>
                    </a:srgbClr>
                  </a:solidFill>
                  <a:latin typeface="Hagrid Text Bold"/>
                </a:rPr>
                <a:t>Mittelschule</a:t>
              </a: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3028143" y="3700291"/>
            <a:ext cx="4231157" cy="4114800"/>
          </a:xfrm>
          <a:custGeom>
            <a:avLst/>
            <a:gdLst/>
            <a:ahLst/>
            <a:cxnLst/>
            <a:rect r="r" b="b" t="t" l="l"/>
            <a:pathLst>
              <a:path h="4114800" w="4231157">
                <a:moveTo>
                  <a:pt x="0" y="0"/>
                </a:moveTo>
                <a:lnTo>
                  <a:pt x="4231157" y="0"/>
                </a:lnTo>
                <a:lnTo>
                  <a:pt x="423115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6" tooltip="https://ori.musin.de"/>
              </a:rPr>
              <a:t>ori.musin.de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20561" y="480962"/>
            <a:ext cx="13755685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Zwischenstation im dreigliedrigen Schulsystem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900133" y="1896951"/>
            <a:ext cx="7266212" cy="986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Verlängerung des Beobachtungs - und Probezeitraum um zwei Jahre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5986992" y="3690512"/>
            <a:ext cx="2235268" cy="2246580"/>
            <a:chOff x="0" y="0"/>
            <a:chExt cx="588712" cy="591692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588712" cy="591692"/>
            </a:xfrm>
            <a:custGeom>
              <a:avLst/>
              <a:gdLst/>
              <a:ahLst/>
              <a:cxnLst/>
              <a:rect r="r" b="b" t="t" l="l"/>
              <a:pathLst>
                <a:path h="591692" w="588712">
                  <a:moveTo>
                    <a:pt x="0" y="0"/>
                  </a:moveTo>
                  <a:lnTo>
                    <a:pt x="588712" y="0"/>
                  </a:lnTo>
                  <a:lnTo>
                    <a:pt x="588712" y="591692"/>
                  </a:lnTo>
                  <a:lnTo>
                    <a:pt x="0" y="591692"/>
                  </a:lnTo>
                  <a:close/>
                </a:path>
              </a:pathLst>
            </a:custGeom>
            <a:solidFill>
              <a:srgbClr val="A6A6A6">
                <a:alpha val="2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47625"/>
              <a:ext cx="588712" cy="63931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FFFFFF">
                      <a:alpha val="29804"/>
                    </a:srgbClr>
                  </a:solidFill>
                  <a:latin typeface="Hagrid Text Bold"/>
                </a:rPr>
                <a:t>Wirtschafts-schule</a:t>
              </a: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1406919" y="5318396"/>
            <a:ext cx="11381571" cy="858329"/>
            <a:chOff x="0" y="0"/>
            <a:chExt cx="2997615" cy="226062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997615" cy="226062"/>
            </a:xfrm>
            <a:custGeom>
              <a:avLst/>
              <a:gdLst/>
              <a:ahLst/>
              <a:cxnLst/>
              <a:rect r="r" b="b" t="t" l="l"/>
              <a:pathLst>
                <a:path h="226062" w="2997615">
                  <a:moveTo>
                    <a:pt x="0" y="0"/>
                  </a:moveTo>
                  <a:lnTo>
                    <a:pt x="2997615" y="0"/>
                  </a:lnTo>
                  <a:lnTo>
                    <a:pt x="2997615" y="226062"/>
                  </a:lnTo>
                  <a:lnTo>
                    <a:pt x="0" y="226062"/>
                  </a:lnTo>
                  <a:close/>
                </a:path>
              </a:pathLst>
            </a:custGeom>
            <a:solidFill>
              <a:srgbClr val="FFEBCD"/>
            </a:solidFill>
            <a:ln w="38100" cap="sq">
              <a:solidFill>
                <a:srgbClr val="C25A64"/>
              </a:solidFill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47625"/>
              <a:ext cx="2997615" cy="2736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  <a:r>
                <a:rPr lang="en-US" sz="1800">
                  <a:solidFill>
                    <a:srgbClr val="C25A64"/>
                  </a:solidFill>
                  <a:latin typeface="Hagrid Text Bold"/>
                </a:rPr>
                <a:t>Orientierungsstufe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63220"/>
            <a:ext cx="8447953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Ziel der Orientierungsstufe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51122" y="1941618"/>
            <a:ext cx="14385757" cy="2472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optimale Vorbereitung auf die 7. Klasse des Gymnasiums, der Realschule, der Wirtschaftsschule, des M-Zugs und der Regelklasse einer Mittelschule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Finden der zu diesem Zeitpunkt geeigneten Schullaufbahn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individuelle Förderung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801060" y="2519709"/>
            <a:ext cx="4360132" cy="5632404"/>
            <a:chOff x="0" y="0"/>
            <a:chExt cx="1148348" cy="148343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48348" cy="1483432"/>
            </a:xfrm>
            <a:custGeom>
              <a:avLst/>
              <a:gdLst/>
              <a:ahLst/>
              <a:cxnLst/>
              <a:rect r="r" b="b" t="t" l="l"/>
              <a:pathLst>
                <a:path h="1483432" w="1148348">
                  <a:moveTo>
                    <a:pt x="0" y="0"/>
                  </a:moveTo>
                  <a:lnTo>
                    <a:pt x="1148348" y="0"/>
                  </a:lnTo>
                  <a:lnTo>
                    <a:pt x="1148348" y="1483432"/>
                  </a:lnTo>
                  <a:lnTo>
                    <a:pt x="0" y="1483432"/>
                  </a:lnTo>
                  <a:close/>
                </a:path>
              </a:pathLst>
            </a:custGeom>
            <a:solidFill>
              <a:srgbClr val="DEE1D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148348" cy="1531057"/>
            </a:xfrm>
            <a:prstGeom prst="rect">
              <a:avLst/>
            </a:prstGeom>
          </p:spPr>
          <p:txBody>
            <a:bodyPr anchor="t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1. Trimester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(bis Ende November)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Undifferenzierte Phase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Für zwei Klassen stehen drei Lehrkräfte zur Verfügung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1. Zwischenbericht:</a:t>
              </a:r>
            </a:p>
            <a:p>
              <a:pPr algn="ctr">
                <a:lnSpc>
                  <a:spcPts val="2800"/>
                </a:lnSpc>
              </a:pP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Einstufung in die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Leistungskurse A, B und C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A-Kurs:</a:t>
              </a: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Note 1 und 2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B-Kurs:</a:t>
              </a: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Note 3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C-Kurs:</a:t>
              </a: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Note 4 u. schlechter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363220"/>
            <a:ext cx="8447953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Die Frage nach dem Wie?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51122" y="1665577"/>
            <a:ext cx="14385757" cy="500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Differenzierter Unterricht in </a:t>
            </a:r>
            <a:r>
              <a:rPr lang="en-US" sz="2799">
                <a:solidFill>
                  <a:srgbClr val="777777"/>
                </a:solidFill>
                <a:latin typeface="Hagrid Text Bold"/>
              </a:rPr>
              <a:t>Mathematik</a:t>
            </a:r>
            <a:r>
              <a:rPr lang="en-US" sz="2799">
                <a:solidFill>
                  <a:srgbClr val="777777"/>
                </a:solidFill>
                <a:latin typeface="Hagrid Text"/>
              </a:rPr>
              <a:t> und </a:t>
            </a:r>
            <a:r>
              <a:rPr lang="en-US" sz="2799">
                <a:solidFill>
                  <a:srgbClr val="777777"/>
                </a:solidFill>
                <a:latin typeface="Hagrid Text Bold"/>
              </a:rPr>
              <a:t>Englisch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7319882" y="2519709"/>
            <a:ext cx="4784809" cy="5632404"/>
            <a:chOff x="0" y="0"/>
            <a:chExt cx="1260197" cy="1483432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60197" cy="1483432"/>
            </a:xfrm>
            <a:custGeom>
              <a:avLst/>
              <a:gdLst/>
              <a:ahLst/>
              <a:cxnLst/>
              <a:rect r="r" b="b" t="t" l="l"/>
              <a:pathLst>
                <a:path h="1483432" w="1260197">
                  <a:moveTo>
                    <a:pt x="0" y="0"/>
                  </a:moveTo>
                  <a:lnTo>
                    <a:pt x="1260197" y="0"/>
                  </a:lnTo>
                  <a:lnTo>
                    <a:pt x="1260197" y="1483432"/>
                  </a:lnTo>
                  <a:lnTo>
                    <a:pt x="0" y="1483432"/>
                  </a:lnTo>
                  <a:close/>
                </a:path>
              </a:pathLst>
            </a:custGeom>
            <a:solidFill>
              <a:srgbClr val="DEE1DE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1260197" cy="1531057"/>
            </a:xfrm>
            <a:prstGeom prst="rect">
              <a:avLst/>
            </a:prstGeom>
          </p:spPr>
          <p:txBody>
            <a:bodyPr anchor="t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2. Trimester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(bis April)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Unterricht in den Leistungskursen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A- B - C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2. Zwischenbericht: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Möglichkeit der Umstufung am Ende des 2. Trimesters</a:t>
              </a:r>
            </a:p>
            <a:p>
              <a:pPr algn="ctr">
                <a:lnSpc>
                  <a:spcPts val="2800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5400000">
            <a:off x="-1085372" y="4551775"/>
            <a:ext cx="5632404" cy="1568272"/>
            <a:chOff x="0" y="0"/>
            <a:chExt cx="1483432" cy="413043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483432" cy="413043"/>
            </a:xfrm>
            <a:custGeom>
              <a:avLst/>
              <a:gdLst/>
              <a:ahLst/>
              <a:cxnLst/>
              <a:rect r="r" b="b" t="t" l="l"/>
              <a:pathLst>
                <a:path h="413043" w="1483432">
                  <a:moveTo>
                    <a:pt x="0" y="0"/>
                  </a:moveTo>
                  <a:lnTo>
                    <a:pt x="1483432" y="0"/>
                  </a:lnTo>
                  <a:lnTo>
                    <a:pt x="1483432" y="413043"/>
                  </a:lnTo>
                  <a:lnTo>
                    <a:pt x="0" y="413043"/>
                  </a:lnTo>
                  <a:close/>
                </a:path>
              </a:pathLst>
            </a:custGeom>
            <a:solidFill>
              <a:srgbClr val="B5AEB3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104775"/>
              <a:ext cx="1483432" cy="5178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719"/>
                </a:lnSpc>
              </a:pPr>
              <a:r>
                <a:rPr lang="en-US" sz="4800">
                  <a:solidFill>
                    <a:srgbClr val="FFFFFF"/>
                  </a:solidFill>
                  <a:latin typeface="Hagrid Text"/>
                </a:rPr>
                <a:t>5. Klasse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2266616" y="2519709"/>
            <a:ext cx="4808104" cy="5632404"/>
            <a:chOff x="0" y="0"/>
            <a:chExt cx="1266332" cy="1483432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66332" cy="1483432"/>
            </a:xfrm>
            <a:custGeom>
              <a:avLst/>
              <a:gdLst/>
              <a:ahLst/>
              <a:cxnLst/>
              <a:rect r="r" b="b" t="t" l="l"/>
              <a:pathLst>
                <a:path h="1483432" w="1266332">
                  <a:moveTo>
                    <a:pt x="0" y="0"/>
                  </a:moveTo>
                  <a:lnTo>
                    <a:pt x="1266332" y="0"/>
                  </a:lnTo>
                  <a:lnTo>
                    <a:pt x="1266332" y="1483432"/>
                  </a:lnTo>
                  <a:lnTo>
                    <a:pt x="0" y="1483432"/>
                  </a:lnTo>
                  <a:close/>
                </a:path>
              </a:pathLst>
            </a:custGeom>
            <a:solidFill>
              <a:srgbClr val="DEE1DE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47625"/>
              <a:ext cx="1266332" cy="1531057"/>
            </a:xfrm>
            <a:prstGeom prst="rect">
              <a:avLst/>
            </a:prstGeom>
          </p:spPr>
          <p:txBody>
            <a:bodyPr anchor="t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3. Trimester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(bis Schuljahresende)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Unterricht in den Leistungskursen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A- B - C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Jahreszeugnis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Feststellung der </a:t>
              </a: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Eignung für eine 2. Fremdsprache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(Französisch) </a:t>
              </a:r>
            </a:p>
            <a:p>
              <a:pPr algn="ctr">
                <a:lnSpc>
                  <a:spcPts val="2800"/>
                </a:lnSpc>
              </a:pP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Möglichkeit der </a:t>
              </a: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Umstufung </a:t>
              </a:r>
              <a:r>
                <a:rPr lang="en-US" sz="2000">
                  <a:solidFill>
                    <a:srgbClr val="000000"/>
                  </a:solidFill>
                  <a:latin typeface="Hagrid Text"/>
                </a:rPr>
                <a:t>am Ende des 3. Trimesters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685729" y="2519709"/>
            <a:ext cx="7003263" cy="5632404"/>
            <a:chOff x="0" y="0"/>
            <a:chExt cx="1844481" cy="148343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44481" cy="1483432"/>
            </a:xfrm>
            <a:custGeom>
              <a:avLst/>
              <a:gdLst/>
              <a:ahLst/>
              <a:cxnLst/>
              <a:rect r="r" b="b" t="t" l="l"/>
              <a:pathLst>
                <a:path h="1483432" w="1844481">
                  <a:moveTo>
                    <a:pt x="0" y="0"/>
                  </a:moveTo>
                  <a:lnTo>
                    <a:pt x="1844481" y="0"/>
                  </a:lnTo>
                  <a:lnTo>
                    <a:pt x="1844481" y="1483432"/>
                  </a:lnTo>
                  <a:lnTo>
                    <a:pt x="0" y="1483432"/>
                  </a:lnTo>
                  <a:close/>
                </a:path>
              </a:pathLst>
            </a:custGeom>
            <a:solidFill>
              <a:srgbClr val="DEE1D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844481" cy="1531057"/>
            </a:xfrm>
            <a:prstGeom prst="rect">
              <a:avLst/>
            </a:prstGeom>
          </p:spPr>
          <p:txBody>
            <a:bodyPr anchor="t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1. Halbjahr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Unterricht in den Leistungskursen A – B – C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Beginn der 2. Fremdsprache im gymnasialen Zug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Halbjahreszeugnis der 6. Klasse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Möglichkeit einer letzten Umstufung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Möglichkeit, die 2. Fremdsprache abzuwählen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Feststellung einer vorläufigen Eignung für Realschule und Gymnasium</a:t>
              </a:r>
            </a:p>
            <a:p>
              <a:pPr algn="ctr">
                <a:lnSpc>
                  <a:spcPts val="2800"/>
                </a:lnSpc>
              </a:pP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Eignungsfeststellung für Wirtschaftsschule und M-Zug der Mittelschule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363220"/>
            <a:ext cx="8447953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Die Frage nach dem Wie?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51122" y="1665577"/>
            <a:ext cx="14385757" cy="500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Differenzierter Unterricht in </a:t>
            </a:r>
            <a:r>
              <a:rPr lang="en-US" sz="2799">
                <a:solidFill>
                  <a:srgbClr val="777777"/>
                </a:solidFill>
                <a:latin typeface="Hagrid Text Bold"/>
              </a:rPr>
              <a:t>Mathematik</a:t>
            </a:r>
            <a:r>
              <a:rPr lang="en-US" sz="2799">
                <a:solidFill>
                  <a:srgbClr val="777777"/>
                </a:solidFill>
                <a:latin typeface="Hagrid Text"/>
              </a:rPr>
              <a:t> und </a:t>
            </a:r>
            <a:r>
              <a:rPr lang="en-US" sz="2799">
                <a:solidFill>
                  <a:srgbClr val="777777"/>
                </a:solidFill>
                <a:latin typeface="Hagrid Text Bold"/>
              </a:rPr>
              <a:t>Englisch</a:t>
            </a:r>
          </a:p>
        </p:txBody>
      </p:sp>
      <p:grpSp>
        <p:nvGrpSpPr>
          <p:cNvPr name="Group 12" id="12"/>
          <p:cNvGrpSpPr/>
          <p:nvPr/>
        </p:nvGrpSpPr>
        <p:grpSpPr>
          <a:xfrm rot="5400000">
            <a:off x="-1085372" y="4551775"/>
            <a:ext cx="5632404" cy="1568272"/>
            <a:chOff x="0" y="0"/>
            <a:chExt cx="1483432" cy="41304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483432" cy="413043"/>
            </a:xfrm>
            <a:custGeom>
              <a:avLst/>
              <a:gdLst/>
              <a:ahLst/>
              <a:cxnLst/>
              <a:rect r="r" b="b" t="t" l="l"/>
              <a:pathLst>
                <a:path h="413043" w="1483432">
                  <a:moveTo>
                    <a:pt x="0" y="0"/>
                  </a:moveTo>
                  <a:lnTo>
                    <a:pt x="1483432" y="0"/>
                  </a:lnTo>
                  <a:lnTo>
                    <a:pt x="1483432" y="413043"/>
                  </a:lnTo>
                  <a:lnTo>
                    <a:pt x="0" y="413043"/>
                  </a:lnTo>
                  <a:close/>
                </a:path>
              </a:pathLst>
            </a:custGeom>
            <a:solidFill>
              <a:srgbClr val="B5AEB3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104775"/>
              <a:ext cx="1483432" cy="5178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719"/>
                </a:lnSpc>
              </a:pPr>
              <a:r>
                <a:rPr lang="en-US" sz="4800">
                  <a:solidFill>
                    <a:srgbClr val="FFFFFF"/>
                  </a:solidFill>
                  <a:latin typeface="Hagrid Text"/>
                </a:rPr>
                <a:t>6. Klasse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9860442" y="2519709"/>
            <a:ext cx="7003263" cy="5632404"/>
            <a:chOff x="0" y="0"/>
            <a:chExt cx="1844481" cy="1483432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44481" cy="1483432"/>
            </a:xfrm>
            <a:custGeom>
              <a:avLst/>
              <a:gdLst/>
              <a:ahLst/>
              <a:cxnLst/>
              <a:rect r="r" b="b" t="t" l="l"/>
              <a:pathLst>
                <a:path h="1483432" w="1844481">
                  <a:moveTo>
                    <a:pt x="0" y="0"/>
                  </a:moveTo>
                  <a:lnTo>
                    <a:pt x="1844481" y="0"/>
                  </a:lnTo>
                  <a:lnTo>
                    <a:pt x="1844481" y="1483432"/>
                  </a:lnTo>
                  <a:lnTo>
                    <a:pt x="0" y="1483432"/>
                  </a:lnTo>
                  <a:close/>
                </a:path>
              </a:pathLst>
            </a:custGeom>
            <a:solidFill>
              <a:srgbClr val="DEE1DE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1844481" cy="1531057"/>
            </a:xfrm>
            <a:prstGeom prst="rect">
              <a:avLst/>
            </a:prstGeom>
          </p:spPr>
          <p:txBody>
            <a:bodyPr anchor="t" rtlCol="false" tIns="50800" lIns="50800" bIns="50800" rIns="50800"/>
            <a:lstStyle/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2. Halbjahr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Unterricht in den Leistungskursen A – B – C  </a:t>
              </a:r>
            </a:p>
            <a:p>
              <a:pPr algn="ctr">
                <a:lnSpc>
                  <a:spcPts val="2800"/>
                </a:lnSpc>
              </a:pP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Jahres- / Übertrittszeugnis am Ende der 6. Klasse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 </a:t>
              </a: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mit der individuellen Eignungsfeststellung</a:t>
              </a:r>
            </a:p>
            <a:p>
              <a:pPr algn="ctr">
                <a:lnSpc>
                  <a:spcPts val="2800"/>
                </a:lnSpc>
              </a:pPr>
            </a:p>
            <a:p>
              <a:pPr algn="ctr">
                <a:lnSpc>
                  <a:spcPts val="2800"/>
                </a:lnSpc>
              </a:pPr>
              <a:r>
                <a:rPr lang="en-US" sz="2000">
                  <a:solidFill>
                    <a:srgbClr val="000000"/>
                  </a:solidFill>
                  <a:latin typeface="Hagrid Text"/>
                </a:rPr>
                <a:t>(</a:t>
              </a:r>
              <a:r>
                <a:rPr lang="en-US" sz="2000">
                  <a:solidFill>
                    <a:srgbClr val="000000"/>
                  </a:solidFill>
                  <a:latin typeface="Hagrid Text Bold"/>
                </a:rPr>
                <a:t>GY – RS – WS – M-Zug – MS</a:t>
              </a:r>
              <a:r>
                <a:rPr lang="en-US" sz="2000">
                  <a:solidFill>
                    <a:srgbClr val="000000"/>
                  </a:solidFill>
                  <a:latin typeface="Hagrid Text"/>
                </a:rPr>
                <a:t>)</a:t>
              </a:r>
            </a:p>
            <a:p>
              <a:pPr algn="ctr">
                <a:lnSpc>
                  <a:spcPts val="2800"/>
                </a:lnSpc>
              </a:pP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63220"/>
            <a:ext cx="8447953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Die Frage nach dem Wie?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51122" y="1665577"/>
            <a:ext cx="14385757" cy="3967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Teilungen im Fach </a:t>
            </a:r>
            <a:r>
              <a:rPr lang="en-US" sz="2799">
                <a:solidFill>
                  <a:srgbClr val="777777"/>
                </a:solidFill>
                <a:latin typeface="Hagrid Text Bold"/>
              </a:rPr>
              <a:t>Deutsch</a:t>
            </a:r>
          </a:p>
          <a:p>
            <a:pPr>
              <a:lnSpc>
                <a:spcPts val="3919"/>
              </a:lnSpc>
            </a:pP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das Fach Deutsch ist an die Nebenfächer IT und Kunst gekoppelt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vier Stunden (im Ganztag) bzw. drei Stunden (im Halbtag) werden im gesamten Klassenverband unterrichtet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drei Stunden werden mit der halben Klasse unterrichtet (die jeweils andere Hälfte hat IT bzw. Kunst)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die Deutschlehrkraft teilt je nach Könnensstand die Gruppen ein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63220"/>
            <a:ext cx="8447953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Die Frage nach dem Wie?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51122" y="1665577"/>
            <a:ext cx="14385757" cy="3462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wöchentlich verbindliche Fachteams (Leistungsmessungen und Unterrichtsentwicklung in enger Abstimmung mit den Kolleg*innen)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Lehrkräfte aller Schularten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Klassleitungsteams, bestehend aus zwei Lehrkräften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vier gebundene Ganztagsklassen in jeder Jahrgangsstufe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Skillunterricht fest im Stundenplan verankert </a:t>
            </a:r>
          </a:p>
          <a:p>
            <a:pPr>
              <a:lnSpc>
                <a:spcPts val="3919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650441" y="3061114"/>
            <a:ext cx="4269572" cy="4114800"/>
          </a:xfrm>
          <a:custGeom>
            <a:avLst/>
            <a:gdLst/>
            <a:ahLst/>
            <a:cxnLst/>
            <a:rect r="r" b="b" t="t" l="l"/>
            <a:pathLst>
              <a:path h="4114800" w="4269572">
                <a:moveTo>
                  <a:pt x="0" y="0"/>
                </a:moveTo>
                <a:lnTo>
                  <a:pt x="4269572" y="0"/>
                </a:lnTo>
                <a:lnTo>
                  <a:pt x="42695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6" tooltip="https://ori.musin.de"/>
              </a:rPr>
              <a:t>ori.musin.de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363220"/>
            <a:ext cx="10845519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Auszüge aus dem Skillunterricht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06919" y="1703484"/>
            <a:ext cx="12763695" cy="6463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</a:pPr>
            <a:r>
              <a:rPr lang="en-US" sz="2799">
                <a:solidFill>
                  <a:srgbClr val="737373"/>
                </a:solidFill>
                <a:latin typeface="Hagrid Text Bold"/>
              </a:rPr>
              <a:t>Umgang miteinander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meine</a:t>
            </a:r>
            <a:r>
              <a:rPr lang="en-US" sz="2799">
                <a:solidFill>
                  <a:srgbClr val="737373"/>
                </a:solidFill>
                <a:latin typeface="Hagrid Text"/>
              </a:rPr>
              <a:t> neue Klasse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Klassenregeln </a:t>
            </a:r>
          </a:p>
          <a:p>
            <a:pPr>
              <a:lnSpc>
                <a:spcPts val="3919"/>
              </a:lnSpc>
            </a:pPr>
          </a:p>
          <a:p>
            <a:pPr>
              <a:lnSpc>
                <a:spcPts val="3919"/>
              </a:lnSpc>
            </a:pPr>
            <a:r>
              <a:rPr lang="en-US" sz="2799">
                <a:solidFill>
                  <a:srgbClr val="737373"/>
                </a:solidFill>
                <a:latin typeface="Hagrid Text Bold"/>
              </a:rPr>
              <a:t>Wie organisiere ich meinen Schulalltag?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Wie führe ich mein Aufgabenheft?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Wie packe ich täglich meine Schultasche?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Welche Pausenverpflegung ist sinnvoll?</a:t>
            </a:r>
          </a:p>
          <a:p>
            <a:pPr>
              <a:lnSpc>
                <a:spcPts val="3919"/>
              </a:lnSpc>
            </a:pPr>
          </a:p>
          <a:p>
            <a:pPr>
              <a:lnSpc>
                <a:spcPts val="3919"/>
              </a:lnSpc>
            </a:pPr>
            <a:r>
              <a:rPr lang="en-US" sz="2799">
                <a:solidFill>
                  <a:srgbClr val="737373"/>
                </a:solidFill>
                <a:latin typeface="Hagrid Text Bold"/>
              </a:rPr>
              <a:t>Lernen lernen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Lernbriefe zu verschiedenen Themen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Wie bereite ich mich auf Proben vor?</a:t>
            </a:r>
          </a:p>
          <a:p>
            <a:pPr marL="604519" indent="-302260" lvl="1">
              <a:lnSpc>
                <a:spcPts val="3919"/>
              </a:lnSpc>
              <a:spcBef>
                <a:spcPct val="0"/>
              </a:spcBef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Wie kann ich mich besser konzentrieren?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63220"/>
            <a:ext cx="9976791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Besondere Angebote der Schule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611380" y="1729279"/>
            <a:ext cx="14385757" cy="3462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Möglichkeit zum Mittagessen in der Mensa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Förderung in </a:t>
            </a:r>
            <a:r>
              <a:rPr lang="en-US" sz="2799">
                <a:solidFill>
                  <a:srgbClr val="777777"/>
                </a:solidFill>
                <a:latin typeface="Hagrid Text"/>
              </a:rPr>
              <a:t>Deutsch als Zweitsprache (DaZ)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Schullandheimaufenthalt in der 5. Klasse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Angebot an Wahlfächern durch Lehrkräfte (Orchester – Saxophon – Theater)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77777"/>
                </a:solidFill>
                <a:latin typeface="Hagrid Text"/>
              </a:rPr>
              <a:t>Angebot von Wahlfächern durch Dienstleister „Applaus“ </a:t>
            </a:r>
          </a:p>
          <a:p>
            <a:pPr>
              <a:lnSpc>
                <a:spcPts val="3919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63220"/>
            <a:ext cx="8792951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moderne Ausstattung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897547" y="6581775"/>
            <a:ext cx="7901827" cy="1481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</a:pPr>
            <a:r>
              <a:rPr lang="en-US" sz="2799" u="sng">
                <a:solidFill>
                  <a:srgbClr val="737373"/>
                </a:solidFill>
                <a:latin typeface="Hagrid Text"/>
              </a:rPr>
              <a:t>Drei Computerräume: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zwei mit 16 Arbeitsplätzen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ein Raum mit 32 Arbeitsplätzen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897547" y="1321435"/>
            <a:ext cx="9104121" cy="3462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919"/>
              </a:lnSpc>
            </a:pPr>
            <a:r>
              <a:rPr lang="en-US" sz="2799" u="sng">
                <a:solidFill>
                  <a:srgbClr val="737373"/>
                </a:solidFill>
                <a:latin typeface="Hagrid Text"/>
              </a:rPr>
              <a:t>jedes Klassenzimmer: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Beamer / Musikboxen</a:t>
            </a:r>
            <a:r>
              <a:rPr lang="en-US" sz="2799">
                <a:solidFill>
                  <a:srgbClr val="737373"/>
                </a:solidFill>
                <a:latin typeface="Hagrid Text"/>
              </a:rPr>
              <a:t> 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Dokumentenkamera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Laptop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AppleTV zur drahtlosen Präsentation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min. 15 SchülerInnen-iPads 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min. 15 Kopfhörer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897547" y="5019675"/>
            <a:ext cx="8452847" cy="1266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359"/>
              </a:lnSpc>
            </a:pPr>
            <a:r>
              <a:rPr lang="en-US" sz="2799" u="sng">
                <a:solidFill>
                  <a:srgbClr val="737373"/>
                </a:solidFill>
                <a:latin typeface="Hagrid Text"/>
              </a:rPr>
              <a:t>Lehrkräfte:</a:t>
            </a:r>
          </a:p>
          <a:p>
            <a:pPr marL="604519" indent="-30226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Jede Lehrkraft hat ein Dienst-iPad und ist im Umgang damit fortgebildet 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137735" y="3086100"/>
            <a:ext cx="1267358" cy="1564640"/>
          </a:xfrm>
          <a:custGeom>
            <a:avLst/>
            <a:gdLst/>
            <a:ahLst/>
            <a:cxnLst/>
            <a:rect r="r" b="b" t="t" l="l"/>
            <a:pathLst>
              <a:path h="1564640" w="1267358">
                <a:moveTo>
                  <a:pt x="0" y="0"/>
                </a:moveTo>
                <a:lnTo>
                  <a:pt x="1267359" y="0"/>
                </a:lnTo>
                <a:lnTo>
                  <a:pt x="1267359" y="1564640"/>
                </a:lnTo>
                <a:lnTo>
                  <a:pt x="0" y="15646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193259" y="5071440"/>
            <a:ext cx="1156310" cy="1156310"/>
          </a:xfrm>
          <a:custGeom>
            <a:avLst/>
            <a:gdLst/>
            <a:ahLst/>
            <a:cxnLst/>
            <a:rect r="r" b="b" t="t" l="l"/>
            <a:pathLst>
              <a:path h="1156310" w="1156310">
                <a:moveTo>
                  <a:pt x="0" y="0"/>
                </a:moveTo>
                <a:lnTo>
                  <a:pt x="1156311" y="0"/>
                </a:lnTo>
                <a:lnTo>
                  <a:pt x="1156311" y="1156310"/>
                </a:lnTo>
                <a:lnTo>
                  <a:pt x="0" y="115631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28700" y="1173386"/>
            <a:ext cx="1376394" cy="1436464"/>
          </a:xfrm>
          <a:custGeom>
            <a:avLst/>
            <a:gdLst/>
            <a:ahLst/>
            <a:cxnLst/>
            <a:rect r="r" b="b" t="t" l="l"/>
            <a:pathLst>
              <a:path h="1436464" w="1376394">
                <a:moveTo>
                  <a:pt x="0" y="0"/>
                </a:moveTo>
                <a:lnTo>
                  <a:pt x="1376394" y="0"/>
                </a:lnTo>
                <a:lnTo>
                  <a:pt x="1376394" y="1436464"/>
                </a:lnTo>
                <a:lnTo>
                  <a:pt x="0" y="143646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34429" y="6563512"/>
            <a:ext cx="1170664" cy="1584655"/>
          </a:xfrm>
          <a:custGeom>
            <a:avLst/>
            <a:gdLst/>
            <a:ahLst/>
            <a:cxnLst/>
            <a:rect r="r" b="b" t="t" l="l"/>
            <a:pathLst>
              <a:path h="1584655" w="1170664">
                <a:moveTo>
                  <a:pt x="0" y="0"/>
                </a:moveTo>
                <a:lnTo>
                  <a:pt x="1170665" y="0"/>
                </a:lnTo>
                <a:lnTo>
                  <a:pt x="1170665" y="1584656"/>
                </a:lnTo>
                <a:lnTo>
                  <a:pt x="0" y="158465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1028700" y="1344942"/>
          <a:ext cx="14173739" cy="5734050"/>
        </p:xfrm>
        <a:graphic>
          <a:graphicData uri="http://schemas.openxmlformats.org/drawingml/2006/table">
            <a:tbl>
              <a:tblPr/>
              <a:tblGrid>
                <a:gridCol w="3543435"/>
                <a:gridCol w="3543435"/>
                <a:gridCol w="3543435"/>
                <a:gridCol w="3543435"/>
              </a:tblGrid>
              <a:tr h="1313654">
                <a:tc gridSpan="4"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 Bold"/>
                        </a:rPr>
                        <a:t>300 Schüler*innen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CD"/>
                    </a:solidFill>
                  </a:tcPr>
                </a:tc>
                <a:tc hMerge="true"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 Bold"/>
                        </a:rPr>
                        <a:t>300 Schüler*innen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CD"/>
                    </a:solidFill>
                  </a:tcPr>
                </a:tc>
                <a:tc hMerge="true"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 Bold"/>
                        </a:rPr>
                        <a:t>300 Schüler*innen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CD"/>
                    </a:solidFill>
                  </a:tcPr>
                </a:tc>
                <a:tc hMerge="true"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 Bold"/>
                        </a:rPr>
                        <a:t>300 Schüler*innen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CD"/>
                    </a:solidFill>
                  </a:tcPr>
                </a:tc>
              </a:tr>
              <a:tr h="130406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Gruppe A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CD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Gruppe B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DDDE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Gruppe C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4A7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Gruppe D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AEB3"/>
                    </a:solidFill>
                  </a:tcPr>
                </a:tc>
              </a:tr>
              <a:tr h="181226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 Bold"/>
                        </a:rPr>
                        <a:t>20%</a:t>
                      </a: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 bis 2,33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 Bold"/>
                        </a:rPr>
                        <a:t>30%</a:t>
                      </a: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 mit 2,66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 Bold"/>
                        </a:rPr>
                        <a:t>30%</a:t>
                      </a: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 mit 3,00 und 3,33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 Bold"/>
                        </a:rPr>
                        <a:t>20%</a:t>
                      </a: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 mit 3,66 und schlechter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406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60 Plätze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90 Plätze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90 Plätze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000000"/>
                          </a:solidFill>
                          <a:latin typeface="Hagrid Text"/>
                        </a:rPr>
                        <a:t>60 Plätze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6" id="6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488962"/>
            <a:ext cx="9976791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Aufnahmeverfahren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7164255"/>
            <a:ext cx="14173739" cy="995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 Bold"/>
              </a:rPr>
              <a:t>Hinzukommen 10 Plätze im Rahmen des Härtefallverfahrens.</a:t>
            </a:r>
          </a:p>
          <a:p>
            <a:pPr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737373"/>
                </a:solidFill>
                <a:latin typeface="Hagrid Text"/>
              </a:rPr>
              <a:t>In den Gruppen C und D findet fast immer das Losverfahren statt.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63220"/>
            <a:ext cx="8115300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Besonders geeignet für...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50973" y="1416008"/>
            <a:ext cx="17015372" cy="1989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777777"/>
                </a:solidFill>
                <a:latin typeface="Hagrid Text"/>
              </a:rPr>
              <a:t>... Kinder, bei denen eine eindeutige Schullaufbahnentscheidung in der 4. Klasse noch zu früh ist und die noch einer besonderen Förderung und Zeit zur Orientierung bedürfen.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64998" y="3552376"/>
            <a:ext cx="8115300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Vorteile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4360730"/>
            <a:ext cx="16103197" cy="3989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77777"/>
                </a:solidFill>
                <a:latin typeface="Hagrid Text"/>
              </a:rPr>
              <a:t>zwei Jahre “Ausprobieren”, welches Leistungsniveau passend ist </a:t>
            </a:r>
          </a:p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77777"/>
                </a:solidFill>
                <a:latin typeface="Hagrid Text"/>
              </a:rPr>
              <a:t>kein Durchfallen möglich - keine Gefahr für eine Misserfolgsbiografie </a:t>
            </a:r>
          </a:p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77777"/>
                </a:solidFill>
                <a:latin typeface="Hagrid Text"/>
              </a:rPr>
              <a:t>nahtloser Übergang in die 7. Klasse an weiterführende Schulen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63220"/>
            <a:ext cx="4994374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Wichtige Termine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570630" y="1721106"/>
            <a:ext cx="14060688" cy="5689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 Bold"/>
              </a:rPr>
              <a:t>Tag der offenen Tür</a:t>
            </a:r>
            <a:r>
              <a:rPr lang="en-US" sz="3800">
                <a:solidFill>
                  <a:srgbClr val="737373"/>
                </a:solidFill>
                <a:latin typeface="Hagrid Text"/>
              </a:rPr>
              <a:t> </a:t>
            </a:r>
          </a:p>
          <a:p>
            <a:pPr>
              <a:lnSpc>
                <a:spcPts val="5880"/>
              </a:lnSpc>
            </a:pPr>
            <a:r>
              <a:rPr lang="en-US" sz="4200">
                <a:solidFill>
                  <a:srgbClr val="737373"/>
                </a:solidFill>
                <a:latin typeface="Hagrid Text"/>
              </a:rPr>
              <a:t>       Donnerstag, 21. März 2024 16 - 19 Uhr</a:t>
            </a:r>
          </a:p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 Bold"/>
              </a:rPr>
              <a:t>Einschreibetermin</a:t>
            </a:r>
          </a:p>
          <a:p>
            <a:pPr>
              <a:lnSpc>
                <a:spcPts val="5880"/>
              </a:lnSpc>
            </a:pPr>
            <a:r>
              <a:rPr lang="en-US" sz="4200">
                <a:solidFill>
                  <a:srgbClr val="737373"/>
                </a:solidFill>
                <a:latin typeface="Hagrid Text Bold"/>
              </a:rPr>
              <a:t>       </a:t>
            </a:r>
            <a:r>
              <a:rPr lang="en-US" sz="4200">
                <a:solidFill>
                  <a:srgbClr val="737373"/>
                </a:solidFill>
                <a:latin typeface="Hagrid Text"/>
              </a:rPr>
              <a:t>03. Mai 2024 - 06. Mai 2024</a:t>
            </a:r>
          </a:p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 Bold"/>
              </a:rPr>
              <a:t>Losverfahren</a:t>
            </a:r>
          </a:p>
          <a:p>
            <a:pPr>
              <a:lnSpc>
                <a:spcPts val="5880"/>
              </a:lnSpc>
            </a:pPr>
            <a:r>
              <a:rPr lang="en-US" sz="4200">
                <a:solidFill>
                  <a:srgbClr val="737373"/>
                </a:solidFill>
                <a:latin typeface="Hagrid Text Bold"/>
              </a:rPr>
              <a:t>       </a:t>
            </a:r>
            <a:r>
              <a:rPr lang="en-US" sz="4200">
                <a:solidFill>
                  <a:srgbClr val="737373"/>
                </a:solidFill>
                <a:latin typeface="Hagrid Text"/>
              </a:rPr>
              <a:t>07.05.2024</a:t>
            </a:r>
          </a:p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 Bold"/>
              </a:rPr>
              <a:t>Härtefallanträge</a:t>
            </a:r>
          </a:p>
          <a:p>
            <a:pPr>
              <a:lnSpc>
                <a:spcPts val="5880"/>
              </a:lnSpc>
            </a:pPr>
            <a:r>
              <a:rPr lang="en-US" sz="4200">
                <a:solidFill>
                  <a:srgbClr val="737373"/>
                </a:solidFill>
                <a:latin typeface="Hagrid Text Bold"/>
              </a:rPr>
              <a:t>       </a:t>
            </a:r>
            <a:r>
              <a:rPr lang="en-US" sz="4200">
                <a:solidFill>
                  <a:srgbClr val="737373"/>
                </a:solidFill>
                <a:latin typeface="Hagrid Text"/>
              </a:rPr>
              <a:t>bis 07. Juni 2024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440690"/>
            <a:ext cx="11234846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Informationen zum Übertritt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589789" y="2508529"/>
            <a:ext cx="13273297" cy="2675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"/>
              </a:rPr>
              <a:t>auf unserer Homepage </a:t>
            </a:r>
            <a:r>
              <a:rPr lang="en-US" sz="3800" u="sng">
                <a:solidFill>
                  <a:srgbClr val="737373"/>
                </a:solidFill>
                <a:latin typeface="Hagrid Text Bold"/>
                <a:hlinkClick r:id="rId5" tooltip="https://ori.musin.de"/>
              </a:rPr>
              <a:t>ori.musin.de</a:t>
            </a:r>
            <a:r>
              <a:rPr lang="en-US" sz="3800">
                <a:solidFill>
                  <a:srgbClr val="737373"/>
                </a:solidFill>
                <a:latin typeface="Hagrid Text"/>
              </a:rPr>
              <a:t> </a:t>
            </a:r>
          </a:p>
          <a:p>
            <a:pPr>
              <a:lnSpc>
                <a:spcPts val="5320"/>
              </a:lnSpc>
            </a:pPr>
          </a:p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"/>
              </a:rPr>
              <a:t>Bildungsberatung der Stadt München unter: </a:t>
            </a:r>
            <a:r>
              <a:rPr lang="en-US" sz="3800" u="sng">
                <a:solidFill>
                  <a:srgbClr val="737373"/>
                </a:solidFill>
                <a:latin typeface="Hagrid Text Bold"/>
                <a:hlinkClick r:id="rId6" tooltip="http://www.muenchen.de/bildungsberatung"/>
              </a:rPr>
              <a:t>www.muenchen.de/bildungsberatung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4" tooltip="https://ori.musin.de"/>
              </a:rPr>
              <a:t>ori.musin.de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63220"/>
            <a:ext cx="8792951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Weitere Fragen und Beratung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515858" y="5934075"/>
            <a:ext cx="8792951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000000"/>
                </a:solidFill>
                <a:latin typeface="Hagrid Text Bold"/>
              </a:rPr>
              <a:t>A. Georg:  089-233 35081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257769" y="2486660"/>
            <a:ext cx="13273297" cy="1989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"/>
              </a:rPr>
              <a:t>zur Aufnahme an die Orientierungsstufe</a:t>
            </a:r>
          </a:p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"/>
              </a:rPr>
              <a:t>ob</a:t>
            </a:r>
            <a:r>
              <a:rPr lang="en-US" sz="3800">
                <a:solidFill>
                  <a:srgbClr val="737373"/>
                </a:solidFill>
                <a:latin typeface="Hagrid Text"/>
              </a:rPr>
              <a:t> ihr Kind geeignet ist</a:t>
            </a:r>
          </a:p>
          <a:p>
            <a:pPr marL="820421" indent="-410210" lvl="1">
              <a:lnSpc>
                <a:spcPts val="5320"/>
              </a:lnSpc>
              <a:buFont typeface="Arial"/>
              <a:buChar char="•"/>
            </a:pPr>
            <a:r>
              <a:rPr lang="en-US" sz="3800">
                <a:solidFill>
                  <a:srgbClr val="737373"/>
                </a:solidFill>
                <a:latin typeface="Hagrid Text"/>
              </a:rPr>
              <a:t>rund um die Einschreibung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069" y="8483695"/>
            <a:ext cx="1701701" cy="1371996"/>
          </a:xfrm>
          <a:custGeom>
            <a:avLst/>
            <a:gdLst/>
            <a:ahLst/>
            <a:cxnLst/>
            <a:rect r="r" b="b" t="t" l="l"/>
            <a:pathLst>
              <a:path h="1371996" w="1701701">
                <a:moveTo>
                  <a:pt x="0" y="0"/>
                </a:moveTo>
                <a:lnTo>
                  <a:pt x="1701700" y="0"/>
                </a:lnTo>
                <a:lnTo>
                  <a:pt x="1701700" y="1371996"/>
                </a:lnTo>
                <a:lnTo>
                  <a:pt x="0" y="13719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21655" y="8369485"/>
            <a:ext cx="1804469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2395" y="8500015"/>
            <a:ext cx="4040228" cy="1624281"/>
          </a:xfrm>
          <a:custGeom>
            <a:avLst/>
            <a:gdLst/>
            <a:ahLst/>
            <a:cxnLst/>
            <a:rect r="r" b="b" t="t" l="l"/>
            <a:pathLst>
              <a:path h="1624281" w="4040228">
                <a:moveTo>
                  <a:pt x="0" y="0"/>
                </a:moveTo>
                <a:lnTo>
                  <a:pt x="4040228" y="0"/>
                </a:lnTo>
                <a:lnTo>
                  <a:pt x="4040228" y="1624281"/>
                </a:lnTo>
                <a:lnTo>
                  <a:pt x="0" y="1624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047082" y="1201775"/>
            <a:ext cx="6756187" cy="6756187"/>
          </a:xfrm>
          <a:custGeom>
            <a:avLst/>
            <a:gdLst/>
            <a:ahLst/>
            <a:cxnLst/>
            <a:rect r="r" b="b" t="t" l="l"/>
            <a:pathLst>
              <a:path h="6756187" w="6756187">
                <a:moveTo>
                  <a:pt x="0" y="0"/>
                </a:moveTo>
                <a:lnTo>
                  <a:pt x="6756187" y="0"/>
                </a:lnTo>
                <a:lnTo>
                  <a:pt x="6756187" y="6756186"/>
                </a:lnTo>
                <a:lnTo>
                  <a:pt x="0" y="67561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521439" y="8493129"/>
            <a:ext cx="8855720" cy="15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B5AEB3"/>
                </a:solidFill>
                <a:latin typeface="Hagrid Text"/>
              </a:rPr>
              <a:t>Städtische Schulartunabhängige </a:t>
            </a:r>
          </a:p>
          <a:p>
            <a:pPr>
              <a:lnSpc>
                <a:spcPts val="7006"/>
              </a:lnSpc>
              <a:spcBef>
                <a:spcPct val="0"/>
              </a:spcBef>
            </a:pPr>
            <a:r>
              <a:rPr lang="en-US" sz="5004">
                <a:solidFill>
                  <a:srgbClr val="C25A64"/>
                </a:solidFill>
                <a:latin typeface="Hagrid Text Bold"/>
              </a:rPr>
              <a:t>Orientierungsstufe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6069" y="9808066"/>
            <a:ext cx="1701701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u="sng">
                <a:solidFill>
                  <a:srgbClr val="777777"/>
                </a:solidFill>
                <a:latin typeface="Hagrid Text Bold"/>
                <a:hlinkClick r:id="rId5" tooltip="https://ori.musin.de"/>
              </a:rPr>
              <a:t>ori.musin.de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363220"/>
            <a:ext cx="8792951" cy="665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C25A64"/>
                </a:solidFill>
                <a:latin typeface="Hagrid Text Bold"/>
              </a:rPr>
              <a:t>Download der Präsentation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765816" y="3866128"/>
            <a:ext cx="8053157" cy="1341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A6A6A6"/>
                </a:solidFill>
                <a:latin typeface="Hagrid Text Bold"/>
              </a:rPr>
              <a:t>Vielen Dank 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sz="3800">
                <a:solidFill>
                  <a:srgbClr val="A6A6A6"/>
                </a:solidFill>
                <a:latin typeface="Hagrid Text Bold"/>
              </a:rPr>
              <a:t>für Ihre Aufmerksamkeit 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DAFw3ULKiFk</dc:identifier>
  <dcterms:modified xsi:type="dcterms:W3CDTF">2011-08-01T06:04:30Z</dcterms:modified>
  <cp:revision>1</cp:revision>
  <dc:title>Städtische Schulartunabhängige Orientierungsstufe</dc:title>
</cp:coreProperties>
</file>